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7" r:id="rId2"/>
    <p:sldId id="343" r:id="rId3"/>
    <p:sldId id="362" r:id="rId4"/>
    <p:sldId id="393" r:id="rId5"/>
    <p:sldId id="300" r:id="rId6"/>
    <p:sldId id="376" r:id="rId7"/>
    <p:sldId id="398" r:id="rId8"/>
    <p:sldId id="397" r:id="rId9"/>
    <p:sldId id="399" r:id="rId10"/>
    <p:sldId id="400" r:id="rId11"/>
    <p:sldId id="396" r:id="rId12"/>
    <p:sldId id="395" r:id="rId13"/>
    <p:sldId id="371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C627"/>
    <a:srgbClr val="1E1E1E"/>
    <a:srgbClr val="9999FF"/>
    <a:srgbClr val="BCD6EE"/>
    <a:srgbClr val="FF00FF"/>
    <a:srgbClr val="FF4747"/>
    <a:srgbClr val="224B96"/>
    <a:srgbClr val="FF6565"/>
    <a:srgbClr val="85D455"/>
    <a:srgbClr val="D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8" autoAdjust="0"/>
    <p:restoredTop sz="96391" autoAdjust="0"/>
  </p:normalViewPr>
  <p:slideViewPr>
    <p:cSldViewPr snapToGrid="0" showGuides="1">
      <p:cViewPr varScale="1">
        <p:scale>
          <a:sx n="131" d="100"/>
          <a:sy n="131" d="100"/>
        </p:scale>
        <p:origin x="378" y="126"/>
      </p:cViewPr>
      <p:guideLst>
        <p:guide orient="horz" pos="935"/>
        <p:guide pos="340"/>
        <p:guide pos="5420"/>
        <p:guide orient="horz" pos="3997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1A2B8-ADB4-4AA0-9A7B-10C424E228DA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0E338-C6DB-41CB-B856-703F3E80C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clc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x1 = [10.5; 10.5; 10.5; 10.5; 11.5; 11.5; 11.5; 11.5; 12.5; 12.5; 12.5; 12.5; 13.5; 13.5; 13.5; 13.5];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x2 = [3.5; 4.5; 5.5; 6.5; 3.5; 4.5; 5.5; 6.5; 3.5; 4.5; 5.5; 6.5; 3.5; 4.5; 5.5; 6.5];</a:t>
            </a:r>
          </a:p>
          <a:p>
            <a:r>
              <a:rPr lang="es-E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[1.9367; 3.1133; 2.96; 2.9933; 2.3233; 3.1133; 3.0667; 2.9400; 1.8633; 2.2233; 2.6700; 2.9100; 2.0600; 2.5800; 2.6133; 3.2567];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z0 = ones(16,1);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z1 = x1;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z2 = x2;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z3 = x1.*x2;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z4 = x1.^2;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z5 = x2.^2;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pl-PL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 = [z0 z1 z2 z3 z4 z5]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= Z'*Z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 = Z'*y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= A\B</a:t>
            </a:r>
          </a:p>
          <a:p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sum((y-Z*a).^2)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 = sum((y-mean(y)).^2)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= </a:t>
            </a:r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(1-Sr/St)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0E338-C6DB-41CB-B856-703F3E80C55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0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clc</a:t>
            </a:r>
            <a:endParaRPr lang="en-US" altLang="ko-K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x1 = [10.5; 10.5; 10.5; 10.5];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x2 = [11.5; 11.5; 11.5; 11.5];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x3 = [12.5; 12.5; 12.5; 12.5];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x4 = [13.5; 13.5; 13.5; 13.5];</a:t>
            </a:r>
          </a:p>
          <a:p>
            <a:r>
              <a:rPr lang="es-E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= [3.5; 4.5; 5.5; 6.5];</a:t>
            </a:r>
          </a:p>
          <a:p>
            <a:r>
              <a:rPr lang="pl-PL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z1 = [1.9367; 3.1133; 2.96; 2.9933];</a:t>
            </a:r>
          </a:p>
          <a:p>
            <a:r>
              <a:rPr lang="pl-PL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z2 = [2.3233; 3.1133; 3.0667; 2.9400];</a:t>
            </a:r>
          </a:p>
          <a:p>
            <a:r>
              <a:rPr lang="pl-PL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z3 = [1.8633; 2.2233; 2.6700; 2.9100];</a:t>
            </a:r>
          </a:p>
          <a:p>
            <a:r>
              <a:rPr lang="pl-PL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z4 = [2.0600; 2.5800; 2.6133; 3.2567];</a:t>
            </a:r>
          </a:p>
          <a:p>
            <a:r>
              <a:rPr lang="ko-KR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plot3(x1,y,z1,'kO:')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on;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plot3(x2,y,z2,'mO:')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on;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plot3(x3,y,z3,'cO:')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on;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plot3(x4,y,z4,'bO:')</a:t>
            </a:r>
          </a:p>
          <a:p>
            <a:r>
              <a:rPr lang="en-US" altLang="ko-K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hold on;</a:t>
            </a:r>
          </a:p>
          <a:p>
            <a:endParaRPr lang="ko-KR" altLang="en-US" b="0" i="0" u="none" strike="noStrike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A0E338-C6DB-41CB-B856-703F3E80C55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3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BA142-DDE3-4247-92BF-A6312C7952E7}" type="datetimeFigureOut">
              <a:rPr lang="ko-KR" altLang="en-US" smtClean="0"/>
              <a:pPr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5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86386" y="0"/>
            <a:ext cx="4557613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92936" y="478578"/>
            <a:ext cx="4275756" cy="2183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2400" b="1" spc="-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Numerical Analysis</a:t>
            </a:r>
          </a:p>
          <a:p>
            <a:pPr algn="ctr"/>
            <a:r>
              <a:rPr lang="ko-KR" altLang="en-US" sz="3800" b="1" spc="-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수치해석</a:t>
            </a:r>
            <a:endParaRPr lang="ko-KR" altLang="en-US" sz="3800" b="1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2060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84321" y="4487145"/>
            <a:ext cx="3716082" cy="1662179"/>
            <a:chOff x="-987108" y="6383612"/>
            <a:chExt cx="3716082" cy="1662179"/>
          </a:xfrm>
        </p:grpSpPr>
        <p:sp>
          <p:nvSpPr>
            <p:cNvPr id="14" name="TextBox 13"/>
            <p:cNvSpPr txBox="1"/>
            <p:nvPr/>
          </p:nvSpPr>
          <p:spPr>
            <a:xfrm>
              <a:off x="-987108" y="6891536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20150339 </a:t>
              </a:r>
              <a:r>
                <a:rPr lang="ko-KR" altLang="en-US" sz="2000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김진민</a:t>
              </a:r>
              <a:endPara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987108" y="6383612"/>
              <a:ext cx="3716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금오공과대학교</a:t>
              </a:r>
              <a:r>
                <a:rPr lang="en-US" altLang="ko-KR" sz="2000" dirty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기계시스템공학과</a:t>
              </a:r>
              <a:endParaRPr lang="ko-KR" altLang="en-US" sz="2000" dirty="0"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987108" y="7399460"/>
              <a:ext cx="3199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(phone : 010-6266-6099)</a:t>
              </a:r>
            </a:p>
            <a:p>
              <a:r>
                <a:rPr lang="en-US" altLang="ko-KR" dirty="0" smtClean="0"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(mail : uiop3847@naver.com)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77926" y="2355709"/>
            <a:ext cx="3962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0070C0"/>
                </a:solidFill>
                <a:ea typeface="KoPub돋움체 Light" panose="02020603020101020101"/>
              </a:rPr>
              <a:t>&lt;</a:t>
            </a:r>
            <a:r>
              <a:rPr lang="ko-KR" altLang="en-US" sz="2800" dirty="0" smtClean="0">
                <a:solidFill>
                  <a:srgbClr val="0070C0"/>
                </a:solidFill>
                <a:ea typeface="KoPub돋움체 Light" panose="02020603020101020101"/>
              </a:rPr>
              <a:t>프로젝트</a:t>
            </a:r>
            <a:r>
              <a:rPr lang="en-US" altLang="ko-KR" sz="2800" dirty="0" smtClean="0">
                <a:solidFill>
                  <a:srgbClr val="0070C0"/>
                </a:solidFill>
                <a:ea typeface="KoPub돋움체 Light" panose="02020603020101020101"/>
              </a:rPr>
              <a:t>&gt;</a:t>
            </a:r>
          </a:p>
          <a:p>
            <a:pPr algn="ctr"/>
            <a:endParaRPr lang="en-US" altLang="ko-KR" sz="2800" dirty="0" smtClean="0">
              <a:ea typeface="KoPub돋움체 Light" panose="02020603020101020101"/>
            </a:endParaRPr>
          </a:p>
          <a:p>
            <a:pPr algn="ctr"/>
            <a:r>
              <a:rPr lang="en-US" altLang="ko-KR" sz="2800" dirty="0" smtClean="0">
                <a:solidFill>
                  <a:srgbClr val="C00000"/>
                </a:solidFill>
                <a:ea typeface="KoPub돋움체 Light" panose="02020603020101020101"/>
              </a:rPr>
              <a:t>“</a:t>
            </a:r>
            <a:r>
              <a:rPr lang="en-US" altLang="ko-KR" sz="4000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2020603020101020101"/>
              </a:rPr>
              <a:t>Paper Helicopter</a:t>
            </a:r>
            <a:r>
              <a:rPr lang="en-US" altLang="ko-KR" sz="2800" dirty="0" smtClean="0">
                <a:solidFill>
                  <a:srgbClr val="C00000"/>
                </a:solidFill>
                <a:ea typeface="KoPub돋움체 Light" panose="02020603020101020101"/>
              </a:rPr>
              <a:t>”</a:t>
            </a:r>
            <a:endParaRPr lang="ko-KR" altLang="en-US" sz="2800" dirty="0">
              <a:solidFill>
                <a:srgbClr val="C00000"/>
              </a:solidFill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856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3.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최대 비행시간을 가질 때의 설계 변수의 값을 구하시오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최적설계 알고리즘 활용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)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637" y="2778600"/>
            <a:ext cx="2696797" cy="20713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49" y="1763074"/>
            <a:ext cx="2417374" cy="19007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49" y="3992391"/>
            <a:ext cx="2417374" cy="18770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7" y="2264737"/>
            <a:ext cx="3152775" cy="3971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737" y="6303868"/>
            <a:ext cx="2871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u="sng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en-US" altLang="ko-KR" sz="1200" i="1" u="sng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</a:t>
            </a:r>
            <a:r>
              <a:rPr lang="ko-KR" altLang="en-US" sz="1200" i="1" u="sng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슬라이드 스크립트에 코드 첨부</a:t>
            </a:r>
            <a:r>
              <a:rPr lang="en-US" altLang="ko-KR" sz="1200" i="1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1200" i="1" u="sng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473859" y="6026486"/>
            <a:ext cx="5578564" cy="554764"/>
            <a:chOff x="880162" y="6035040"/>
            <a:chExt cx="6871135" cy="738554"/>
          </a:xfrm>
          <a:solidFill>
            <a:schemeClr val="accent6"/>
          </a:solidFill>
        </p:grpSpPr>
        <p:sp>
          <p:nvSpPr>
            <p:cNvPr id="21" name="모서리가 둥근 직사각형 20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23486" y="6178960"/>
              <a:ext cx="6784487" cy="4507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실험 데이터를 그래프로 표시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(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곡면은 구현 못함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)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4" name="이등변 삼각형 23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6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3.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최대 비행시간을 가질 때의 설계 변수의 값을 구하시오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최적설계 알고리즘 활용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)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27856" y="2350422"/>
            <a:ext cx="5725980" cy="4011753"/>
            <a:chOff x="880162" y="6035040"/>
            <a:chExt cx="6871135" cy="1930282"/>
          </a:xfrm>
          <a:solidFill>
            <a:schemeClr val="accent6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880162" y="6035040"/>
              <a:ext cx="6871135" cy="1930282"/>
            </a:xfrm>
            <a:prstGeom prst="roundRect">
              <a:avLst>
                <a:gd name="adj" fmla="val 69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6812" y="6111988"/>
              <a:ext cx="6622834" cy="176225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400" b="1" i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그래프 </a:t>
              </a:r>
              <a:r>
                <a:rPr lang="ko-KR" altLang="en-US" sz="2400" b="1" i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분석</a:t>
              </a:r>
              <a:endParaRPr lang="en-US" altLang="ko-KR" sz="2400" b="1" i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endPara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d2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3.5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일 때는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y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값이 잘 측정되지 않았다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최적 조건이 아닌 것으로 추정</a:t>
              </a:r>
              <a:endParaRPr lang="en-US" altLang="ko-KR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endPara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d1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12.5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일 때에는 대부분의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d2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에서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y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최소로 측정되었다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marL="342900" lvl="0" indent="-342900">
                <a:buFont typeface="Wingdings" panose="05000000000000000000" pitchFamily="2" charset="2"/>
                <a:buChar char="Ø"/>
                <a:defRPr/>
              </a:pP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최적 조건이 아닌 것으로 추정</a:t>
              </a:r>
              <a:endParaRPr lang="en-US" altLang="ko-KR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marL="285750" lvl="0" indent="-285750">
                <a:buFont typeface="Symbol" panose="05050102010706020507" pitchFamily="18" charset="2"/>
                <a:buChar char="Þ"/>
                <a:defRPr/>
              </a:pPr>
              <a:endPara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[(13.5,6.5)</a:t>
              </a:r>
              <a:r>
                <a:rPr lang="ko-KR" altLang="en-US" sz="1600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에서의 데이터를 제외할 시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]</a:t>
              </a:r>
              <a:r>
                <a:rPr lang="en-US" altLang="ko-KR" sz="1600" b="1" dirty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d1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10.5~11.5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에 있을 때 안정적으로 비행한다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ko-KR" sz="1600" b="1" u="sng" dirty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</a:t>
              </a:r>
              <a:r>
                <a:rPr lang="en-US" altLang="ko-KR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 =&gt; 10.5~11.5</a:t>
              </a:r>
              <a:r>
                <a:rPr lang="ko-KR" altLang="en-US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최적 조건으로 추정</a:t>
              </a:r>
              <a:endParaRPr lang="en-US" altLang="ko-KR" sz="1600" b="1" u="sng" dirty="0" smtClean="0">
                <a:solidFill>
                  <a:srgbClr val="FBC627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marL="285750" lvl="0" indent="-285750">
                <a:buFont typeface="Symbol" panose="05050102010706020507" pitchFamily="18" charset="2"/>
                <a:buChar char="Þ"/>
                <a:defRPr/>
              </a:pPr>
              <a:endPara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d2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4.5~5.5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일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비행기의 비행시간이 높게 측정되었다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marL="285750" lvl="0" indent="-285750">
                <a:buFont typeface="Wingdings" panose="05000000000000000000" pitchFamily="2" charset="2"/>
                <a:buChar char="Ø"/>
                <a:defRPr/>
              </a:pPr>
              <a:r>
                <a:rPr lang="en-US" altLang="ko-KR" sz="1600" b="1" u="sng" dirty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d</a:t>
              </a:r>
              <a:r>
                <a:rPr lang="en-US" altLang="ko-KR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2 =&gt; 4.5~5.5</a:t>
              </a:r>
              <a:r>
                <a:rPr lang="ko-KR" altLang="en-US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최적 조건으로 추정</a:t>
              </a:r>
              <a:r>
                <a:rPr lang="en-US" altLang="ko-KR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5" y="2366808"/>
            <a:ext cx="2417374" cy="19007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5" y="4485155"/>
            <a:ext cx="2417374" cy="187702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81987" y="2510345"/>
            <a:ext cx="1501858" cy="175718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706766" y="3467099"/>
            <a:ext cx="139782" cy="80042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81987" y="4625339"/>
            <a:ext cx="2164561" cy="86900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81987" y="5577840"/>
            <a:ext cx="2164561" cy="56863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이등변 삼각형 30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0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4. 3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번에서 구한 설계 변수로 실제 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Paper Helicopter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를 만들어 예측한 비행시간과 비교하시오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12" name="이등변 삼각형 11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1482" t="26456" r="16772" b="37519"/>
          <a:stretch/>
        </p:blipFill>
        <p:spPr>
          <a:xfrm>
            <a:off x="4853998" y="2492156"/>
            <a:ext cx="3425825" cy="1293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5" y="2492156"/>
            <a:ext cx="3562414" cy="1431751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3985640" y="2896603"/>
            <a:ext cx="738760" cy="48463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7235" y="3723852"/>
            <a:ext cx="2765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i="1" dirty="0">
                <a:solidFill>
                  <a:schemeClr val="accent4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d</a:t>
            </a:r>
            <a:r>
              <a:rPr lang="en-US" altLang="ko-KR" sz="2000" i="1" dirty="0" smtClean="0">
                <a:solidFill>
                  <a:schemeClr val="accent4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1 = 11, d2 = 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7236" y="2179891"/>
            <a:ext cx="2765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 smtClean="0">
                <a:solidFill>
                  <a:schemeClr val="accent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&lt;Final Model&gt;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80417"/>
          <a:stretch/>
        </p:blipFill>
        <p:spPr>
          <a:xfrm>
            <a:off x="1520509" y="4291181"/>
            <a:ext cx="5821422" cy="124934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92440" y="5811496"/>
            <a:ext cx="7861578" cy="812231"/>
            <a:chOff x="3111584" y="5863660"/>
            <a:chExt cx="2408291" cy="1081317"/>
          </a:xfrm>
          <a:solidFill>
            <a:srgbClr val="7030A0"/>
          </a:solidFill>
        </p:grpSpPr>
        <p:sp>
          <p:nvSpPr>
            <p:cNvPr id="23" name="모서리가 둥근 직사각형 22"/>
            <p:cNvSpPr/>
            <p:nvPr/>
          </p:nvSpPr>
          <p:spPr>
            <a:xfrm>
              <a:off x="3111584" y="5863660"/>
              <a:ext cx="2408291" cy="1081317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3219" y="6015055"/>
              <a:ext cx="2346656" cy="7785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실험 결과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: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최대 비행시간은 아니었지만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</a:t>
              </a:r>
              <a:r>
                <a:rPr lang="ko-KR" altLang="en-US" sz="1600" b="1" dirty="0" smtClean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비행시간이 상당히 긴 편의 </a:t>
              </a:r>
              <a:r>
                <a:rPr lang="ko-KR" altLang="en-US" sz="1600" b="1" dirty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값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으로 측정되었다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	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다른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프로토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타입 보다 </a:t>
              </a:r>
              <a:r>
                <a:rPr lang="ko-KR" altLang="en-US" sz="1600" b="1" dirty="0" smtClean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표준편차가</a:t>
              </a:r>
              <a:r>
                <a:rPr lang="ko-KR" altLang="en-US" sz="1600" b="1" dirty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ko-KR" altLang="en-US" sz="1600" b="1" dirty="0" smtClean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낮아</a:t>
              </a:r>
              <a:r>
                <a:rPr lang="en-US" altLang="ko-KR" sz="1600" b="1" dirty="0" smtClean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</a:t>
              </a:r>
              <a:r>
                <a:rPr lang="ko-KR" altLang="en-US" sz="1600" b="1" dirty="0" smtClean="0">
                  <a:solidFill>
                    <a:schemeClr val="accent4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안정적으로 비행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하였음을 알 수 있다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5584526" y="4291181"/>
            <a:ext cx="1757405" cy="462317"/>
          </a:xfrm>
          <a:prstGeom prst="rect">
            <a:avLst/>
          </a:prstGeom>
          <a:solidFill>
            <a:schemeClr val="accent4">
              <a:alpha val="2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412343"/>
          </a:xfrm>
          <a:prstGeom prst="rect">
            <a:avLst/>
          </a:prstGeom>
          <a:gradFill>
            <a:gsLst>
              <a:gs pos="55000">
                <a:srgbClr val="F64136"/>
              </a:gs>
              <a:gs pos="100000">
                <a:srgbClr val="DD3C3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>
            <a:off x="0" y="0"/>
            <a:ext cx="9144000" cy="6858000"/>
          </a:xfrm>
          <a:prstGeom prst="rtTriangle">
            <a:avLst/>
          </a:prstGeom>
          <a:gradFill>
            <a:gsLst>
              <a:gs pos="55000">
                <a:srgbClr val="FFC928"/>
              </a:gs>
              <a:gs pos="100000">
                <a:srgbClr val="E9B000"/>
              </a:gs>
            </a:gsLst>
            <a:lin ang="5400000" scaled="1"/>
          </a:gradFill>
          <a:ln>
            <a:noFill/>
          </a:ln>
          <a:effectLst>
            <a:outerShdw blurRad="1270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H="1">
            <a:off x="0" y="0"/>
            <a:ext cx="9144000" cy="6858000"/>
          </a:xfrm>
          <a:prstGeom prst="rtTriangle">
            <a:avLst/>
          </a:prstGeom>
          <a:gradFill>
            <a:gsLst>
              <a:gs pos="100000">
                <a:srgbClr val="295BB3"/>
              </a:gs>
              <a:gs pos="55000">
                <a:srgbClr val="396DCB"/>
              </a:gs>
            </a:gsLst>
            <a:lin ang="5400000" scaled="1"/>
          </a:gradFill>
          <a:ln>
            <a:noFill/>
          </a:ln>
          <a:effectLst>
            <a:outerShdw blurRad="1270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3"/>
          <p:cNvGrpSpPr/>
          <p:nvPr/>
        </p:nvGrpSpPr>
        <p:grpSpPr>
          <a:xfrm flipH="1">
            <a:off x="2498165" y="1852960"/>
            <a:ext cx="4175771" cy="3143328"/>
            <a:chOff x="1232455" y="893443"/>
            <a:chExt cx="6725121" cy="5062362"/>
          </a:xfrm>
        </p:grpSpPr>
        <p:sp>
          <p:nvSpPr>
            <p:cNvPr id="12" name="직각 삼각형 11"/>
            <p:cNvSpPr/>
            <p:nvPr/>
          </p:nvSpPr>
          <p:spPr>
            <a:xfrm>
              <a:off x="1241420" y="893443"/>
              <a:ext cx="6716156" cy="5053611"/>
            </a:xfrm>
            <a:prstGeom prst="rtTriangle">
              <a:avLst/>
            </a:prstGeom>
            <a:gradFill>
              <a:gsLst>
                <a:gs pos="0">
                  <a:srgbClr val="3566C1"/>
                </a:gs>
                <a:gs pos="100000">
                  <a:srgbClr val="224B96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1232455" y="902194"/>
              <a:ext cx="6716156" cy="5053611"/>
            </a:xfrm>
            <a:prstGeom prst="rtTriangle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190760" y="1902009"/>
            <a:ext cx="2762479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감사합니다</a:t>
            </a:r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2103"/>
            <a:ext cx="929156" cy="92915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2725226" y="2705479"/>
            <a:ext cx="3716082" cy="1662179"/>
            <a:chOff x="-987108" y="6383612"/>
            <a:chExt cx="3716082" cy="1662179"/>
          </a:xfrm>
        </p:grpSpPr>
        <p:sp>
          <p:nvSpPr>
            <p:cNvPr id="15" name="TextBox 14"/>
            <p:cNvSpPr txBox="1"/>
            <p:nvPr/>
          </p:nvSpPr>
          <p:spPr>
            <a:xfrm>
              <a:off x="-987108" y="6891536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20150339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김진민</a:t>
              </a:r>
              <a:endParaRPr lang="en-US" altLang="ko-KR" sz="2000" dirty="0" smtClean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987108" y="6383612"/>
              <a:ext cx="37160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금오공과대학교</a:t>
              </a:r>
              <a:r>
                <a:rPr lang="en-US" altLang="ko-KR" sz="2000" dirty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</a:rPr>
                <a:t>기계시스템공학과</a:t>
              </a:r>
              <a:endParaRPr lang="ko-KR" altLang="en-US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987108" y="7399460"/>
              <a:ext cx="3199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(phone : 010-6266-6099)</a:t>
              </a:r>
            </a:p>
            <a:p>
              <a:r>
                <a:rPr lang="en-US" altLang="ko-KR" dirty="0" smtClean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(mail : uiop3847@naver.com)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6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flipH="1">
            <a:off x="1" y="0"/>
            <a:ext cx="4586386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19475" y="1438753"/>
            <a:ext cx="460013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목차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1. Paper Helicopter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제작</a:t>
            </a:r>
            <a:endParaRPr lang="en-US" altLang="ko-KR" sz="20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2.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실험 데이터</a:t>
            </a:r>
            <a:endParaRPr lang="ko-KR" altLang="en-US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3.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문제</a:t>
            </a:r>
            <a:endParaRPr lang="en-US" altLang="ko-KR" sz="20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8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578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1. Paper Helicopter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제작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설계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9" y="2241713"/>
            <a:ext cx="6088007" cy="3305461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37363" y="5997984"/>
            <a:ext cx="6509852" cy="554886"/>
            <a:chOff x="-36512" y="6126874"/>
            <a:chExt cx="12554194" cy="554886"/>
          </a:xfrm>
          <a:solidFill>
            <a:srgbClr val="FFC000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-36512" y="6126874"/>
              <a:ext cx="12554194" cy="55488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ea typeface="KoPub돋움체 Light" panose="02020603020101020101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3473" y="6235040"/>
              <a:ext cx="10835970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Powerpoint</a:t>
              </a:r>
              <a:r>
                <a:rPr lang="ko-KR" altLang="en-US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를 이용하여 </a:t>
              </a:r>
              <a:r>
                <a:rPr lang="en-US" altLang="ko-KR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Paper Helicopter</a:t>
              </a:r>
              <a:r>
                <a:rPr lang="ko-KR" altLang="en-US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를</a:t>
              </a:r>
              <a:r>
                <a:rPr lang="en-US" altLang="ko-KR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ko-KR" altLang="en-US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설계</a:t>
              </a:r>
              <a:endParaRPr lang="en-US" altLang="ko-KR" dirty="0"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66" y="1965833"/>
            <a:ext cx="2706065" cy="3847176"/>
          </a:xfrm>
          <a:prstGeom prst="rect">
            <a:avLst/>
          </a:prstGeom>
        </p:spPr>
      </p:pic>
      <p:sp>
        <p:nvSpPr>
          <p:cNvPr id="26" name="이등변 삼각형 25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1. Paper Helicopter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제작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출력 및 제작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175022" y="6010348"/>
            <a:ext cx="6456973" cy="554886"/>
            <a:chOff x="880160" y="6126874"/>
            <a:chExt cx="12452216" cy="554886"/>
          </a:xfrm>
          <a:solidFill>
            <a:srgbClr val="FFC000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880160" y="6126874"/>
              <a:ext cx="12452216" cy="554886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  <a:ea typeface="KoPub돋움체 Light" panose="02020603020101020101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25217" y="6235040"/>
              <a:ext cx="10996277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20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Paper Helicopter</a:t>
              </a:r>
              <a:r>
                <a:rPr lang="ko-KR" altLang="en-US" sz="20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를 출력하여 제작</a:t>
              </a:r>
              <a:endParaRPr lang="en-US" altLang="ko-KR" sz="2000" dirty="0"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9579" y="2507728"/>
            <a:ext cx="4105672" cy="30792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0000" r="23157"/>
          <a:stretch/>
        </p:blipFill>
        <p:spPr>
          <a:xfrm rot="16200000">
            <a:off x="6162615" y="701034"/>
            <a:ext cx="1199830" cy="34151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23334" r="27037"/>
          <a:stretch/>
        </p:blipFill>
        <p:spPr>
          <a:xfrm rot="16200000">
            <a:off x="6129221" y="2065204"/>
            <a:ext cx="1269731" cy="3411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0469" r="18332"/>
          <a:stretch/>
        </p:blipFill>
        <p:spPr>
          <a:xfrm rot="16200000">
            <a:off x="6106846" y="3481179"/>
            <a:ext cx="1311372" cy="3415187"/>
          </a:xfrm>
          <a:prstGeom prst="rect">
            <a:avLst/>
          </a:prstGeom>
        </p:spPr>
      </p:pic>
      <p:sp>
        <p:nvSpPr>
          <p:cNvPr id="23" name="이등변 삼각형 22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실험 데이터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092" y="2152007"/>
            <a:ext cx="3346688" cy="336069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76992" y="5855804"/>
            <a:ext cx="7390015" cy="781800"/>
            <a:chOff x="-3164942" y="7243098"/>
            <a:chExt cx="9449504" cy="223594"/>
          </a:xfrm>
          <a:solidFill>
            <a:schemeClr val="accent6"/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-3164942" y="7243098"/>
              <a:ext cx="9449504" cy="22359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2376621" y="7253667"/>
              <a:ext cx="7412233" cy="20245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의자에 서서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16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개의 종이헬리콥터를 실험해 본 결과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위 사진과 같은 실험 데이터를 얻음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  <a:endPara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64412"/>
          <a:stretch/>
        </p:blipFill>
        <p:spPr>
          <a:xfrm>
            <a:off x="5835010" y="2055939"/>
            <a:ext cx="898299" cy="35528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233651" y="2477192"/>
            <a:ext cx="490451" cy="3035506"/>
          </a:xfrm>
          <a:prstGeom prst="rect">
            <a:avLst/>
          </a:prstGeom>
          <a:solidFill>
            <a:srgbClr val="C00000">
              <a:alpha val="2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3"/>
            <a:endCxn id="9" idx="1"/>
          </p:cNvCxnSpPr>
          <p:nvPr/>
        </p:nvCxnSpPr>
        <p:spPr>
          <a:xfrm flipV="1">
            <a:off x="3724102" y="3832352"/>
            <a:ext cx="2110908" cy="16259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이등변 삼각형 39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1.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계측된 데이터의 평균값을 이용해 다중 선형 혹은 비선형 회귀분석을 사용하여 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2nd Order Modeling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을 수행하라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2469832"/>
            <a:ext cx="6351270" cy="34931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63890" y="6082932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u="sng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</a:t>
            </a:r>
            <a:r>
              <a:rPr lang="en-US" altLang="ko-KR" i="1" u="sng" dirty="0" err="1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ppt</a:t>
            </a:r>
            <a:r>
              <a:rPr lang="ko-KR" altLang="en-US" i="1" u="sng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슬라이드 스크립트에 코드 첨부</a:t>
            </a:r>
            <a:r>
              <a:rPr lang="en-US" altLang="ko-KR" i="1" u="sng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i="1" u="sng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2424" r="31732"/>
          <a:stretch/>
        </p:blipFill>
        <p:spPr>
          <a:xfrm>
            <a:off x="7015163" y="5197164"/>
            <a:ext cx="825818" cy="550545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오른쪽 화살표 8"/>
          <p:cNvSpPr/>
          <p:nvPr/>
        </p:nvSpPr>
        <p:spPr>
          <a:xfrm>
            <a:off x="5787045" y="523012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31520" y="3627120"/>
            <a:ext cx="577596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31280" y="3424605"/>
            <a:ext cx="18517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  <a:ea typeface="KoPub돋움체 Light" panose="02020603020101020101"/>
              </a:rPr>
              <a:t>(</a:t>
            </a:r>
            <a:r>
              <a:rPr lang="ko-KR" altLang="en-US" sz="1100" b="1" dirty="0" smtClean="0">
                <a:solidFill>
                  <a:srgbClr val="FF0000"/>
                </a:solidFill>
                <a:ea typeface="KoPub돋움체 Light" panose="02020603020101020101"/>
              </a:rPr>
              <a:t>이전 슬라이드의 실험 데이터</a:t>
            </a:r>
            <a:r>
              <a:rPr lang="en-US" altLang="ko-KR" sz="1100" b="1" dirty="0" smtClean="0">
                <a:solidFill>
                  <a:srgbClr val="FF0000"/>
                </a:solidFill>
                <a:ea typeface="KoPub돋움체 Light" panose="02020603020101020101"/>
              </a:rPr>
              <a:t>)</a:t>
            </a:r>
            <a:endParaRPr lang="ko-KR" altLang="en-US" sz="1100" b="1" dirty="0">
              <a:solidFill>
                <a:srgbClr val="FF0000"/>
              </a:solidFill>
              <a:ea typeface="KoPub돋움체 Light" panose="02020603020101020101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64806" y="4913289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FF0000"/>
                </a:solidFill>
                <a:ea typeface="KoPub돋움체 Light" panose="02020603020101020101"/>
              </a:rPr>
              <a:t>상관계수 </a:t>
            </a:r>
            <a:r>
              <a:rPr lang="en-US" altLang="ko-KR" sz="1100" b="1" dirty="0">
                <a:solidFill>
                  <a:srgbClr val="FF0000"/>
                </a:solidFill>
                <a:ea typeface="KoPub돋움체 Light" panose="02020603020101020101"/>
              </a:rPr>
              <a:t>r</a:t>
            </a:r>
            <a:endParaRPr lang="ko-KR" altLang="en-US" sz="1100" b="1" dirty="0">
              <a:solidFill>
                <a:srgbClr val="FF0000"/>
              </a:solidFill>
              <a:ea typeface="KoPub돋움체 Light" panose="02020603020101020101"/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>
                <a:latin typeface="08서울남산체 B" panose="02020603020101020101" pitchFamily="18" charset="-127"/>
                <a:ea typeface="KoPub돋움체 Light" panose="02020603020101020101"/>
              </a:rPr>
              <a:t>2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계수를 추가 및 조정하여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,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가장 적합한 회귀분석 모델을 구하시오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상관계수 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r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을 활용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)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64601" y="5251342"/>
            <a:ext cx="8446023" cy="1511408"/>
            <a:chOff x="880162" y="5962690"/>
            <a:chExt cx="6871135" cy="810904"/>
          </a:xfrm>
          <a:solidFill>
            <a:schemeClr val="accent1"/>
          </a:solidFill>
        </p:grpSpPr>
        <p:sp>
          <p:nvSpPr>
            <p:cNvPr id="23" name="모서리가 둥근 직사각형 22"/>
            <p:cNvSpPr/>
            <p:nvPr/>
          </p:nvSpPr>
          <p:spPr>
            <a:xfrm>
              <a:off x="880162" y="5962690"/>
              <a:ext cx="6871135" cy="81090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9794" y="6025623"/>
              <a:ext cx="6377998" cy="7100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1. z3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항을 삭제했을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0.0061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감소하여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0.8449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로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 </a:t>
              </a:r>
              <a:endPara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2. z4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항을 삭제했을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0.0019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감소하여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0.8491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로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3. z5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항을 삭제했을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0.0516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감소하여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0.7994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로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4. z4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와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z5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항을 삭제했을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0.0536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감소하여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0.7974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로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항을 삭제할 시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감소함을 알 수 있었다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 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따라서 항을 추가 해야겠다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  <a:endParaRPr lang="en-US" altLang="ko-KR" sz="1600" u="sng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8" y="4524807"/>
            <a:ext cx="790575" cy="6667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807" y="2574890"/>
            <a:ext cx="1476375" cy="13525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519" y="4524807"/>
            <a:ext cx="742950" cy="6000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01" y="2564690"/>
            <a:ext cx="1466850" cy="177165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193" y="2564690"/>
            <a:ext cx="1428750" cy="17526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6671" y="4529569"/>
            <a:ext cx="714375" cy="5905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354" y="2572685"/>
            <a:ext cx="1409700" cy="15430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491" y="4553382"/>
            <a:ext cx="733425" cy="5429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396201" y="3163896"/>
            <a:ext cx="1124538" cy="20574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635862" y="3351521"/>
            <a:ext cx="1124538" cy="20574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864650" y="3487687"/>
            <a:ext cx="1124538" cy="20574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842725" y="3325513"/>
            <a:ext cx="1124538" cy="36791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3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364601" y="5251342"/>
            <a:ext cx="8446023" cy="151140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ea typeface="KoPub돋움체 Light" panose="02020603020101020101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>
                <a:latin typeface="08서울남산체 B" panose="02020603020101020101" pitchFamily="18" charset="-127"/>
                <a:ea typeface="KoPub돋움체 Light" panose="02020603020101020101"/>
              </a:rPr>
              <a:t>2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계수를 추가 및 조정하여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,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가장 적합한 회귀분석 모델을 구하시오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상관계수 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r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을 활용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)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65" y="4417387"/>
            <a:ext cx="790575" cy="628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4" y="2339030"/>
            <a:ext cx="2038350" cy="19240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08" y="2348555"/>
            <a:ext cx="1971675" cy="191452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961" y="4414104"/>
            <a:ext cx="771525" cy="6286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550" y="2264737"/>
            <a:ext cx="2209800" cy="21526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87" y="4423602"/>
            <a:ext cx="771525" cy="6000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364602" y="3462142"/>
            <a:ext cx="1124538" cy="2286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513187" y="3462142"/>
            <a:ext cx="1124538" cy="22860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03590" y="3385944"/>
            <a:ext cx="1124538" cy="41148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9536" y="2264737"/>
            <a:ext cx="2400300" cy="21526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7834" y="4403099"/>
            <a:ext cx="809625" cy="6572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6645148" y="3385944"/>
            <a:ext cx="1325372" cy="60197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62485" y="5345326"/>
            <a:ext cx="7839857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5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 x1*x2^2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항을 추가했을 때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, r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이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0.0486 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증가하여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0.8996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으로 나왔다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6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 x2*x1^2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항을 추가했을 때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, r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이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 0.0037 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증가하여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0.8547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으로 나왔다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7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 1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과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의 항을 동시에 추가했을 때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, r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이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0.0521 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증가하여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0.9031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로 나왔다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8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 3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에서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x1^2*x2*2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항을 추가했을 때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, r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이</a:t>
            </a:r>
            <a:r>
              <a:rPr lang="en-US" altLang="ko-KR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과 동일하게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0.9031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로 나왔다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☞ 항을 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추가하여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r</a:t>
            </a:r>
            <a:r>
              <a:rPr lang="ko-KR" altLang="en-US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이 증가함을 알 수 있었다</a:t>
            </a:r>
            <a:r>
              <a:rPr lang="en-US" altLang="ko-KR" sz="1600" b="1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 </a:t>
            </a:r>
            <a:r>
              <a:rPr lang="ko-KR" altLang="en-US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따라서 적절한 항을 추가하여 최대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r</a:t>
            </a:r>
            <a:r>
              <a:rPr lang="ko-KR" altLang="en-US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을 찾자</a:t>
            </a:r>
            <a:r>
              <a:rPr lang="en-US" altLang="ko-KR" sz="1600" b="1" u="sng" dirty="0" smtClean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  <a:endParaRPr lang="en-US" altLang="ko-KR" sz="1600" u="sng" dirty="0">
              <a:solidFill>
                <a:schemeClr val="bg1"/>
              </a:solidFill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39" name="이등변 삼각형 38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3.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프로젝트 문제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442785" y="1551200"/>
            <a:ext cx="8160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문제</a:t>
            </a:r>
            <a:r>
              <a:rPr lang="en-US" altLang="ko-KR" b="1" dirty="0">
                <a:latin typeface="08서울남산체 B" panose="02020603020101020101" pitchFamily="18" charset="-127"/>
                <a:ea typeface="KoPub돋움체 Light" panose="02020603020101020101"/>
              </a:rPr>
              <a:t>2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계수를 추가 및 조정하여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, 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가장 적합한 회귀분석 모델을 구하시오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.</a:t>
            </a:r>
          </a:p>
          <a:p>
            <a:pPr lvl="0">
              <a:defRPr/>
            </a:pP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상관계수 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r</a:t>
            </a:r>
            <a:r>
              <a:rPr lang="ko-KR" altLang="en-US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을 활용</a:t>
            </a:r>
            <a:r>
              <a:rPr lang="en-US" altLang="ko-KR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)</a:t>
            </a:r>
            <a:endParaRPr lang="ko-KR" altLang="en-US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82933" y="5251342"/>
            <a:ext cx="8779399" cy="1511408"/>
            <a:chOff x="364601" y="5251342"/>
            <a:chExt cx="8779399" cy="1511408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364601" y="5251342"/>
              <a:ext cx="8779399" cy="151140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2785" y="5338569"/>
              <a:ext cx="8559033" cy="132343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9. 3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승과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2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승의 조합을 추가했을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0.0639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증가하여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0.9149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10. 3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승과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승의 조합을 추가했을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0.0728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증가하여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0.9238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11. 3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승을 그대로 추가했을 때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0.0745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증가하여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0.9255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 나왔다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12. 3</a:t>
              </a:r>
              <a:r>
                <a:rPr lang="ko-KR" altLang="en-US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승을 그대로 추가</a:t>
              </a: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2</a:t>
              </a:r>
              <a:r>
                <a:rPr lang="ko-KR" altLang="en-US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승의 조합을 추가했을 때</a:t>
              </a: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r</a:t>
              </a:r>
              <a:r>
                <a:rPr lang="ko-KR" altLang="en-US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</a:t>
              </a: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0.1218</a:t>
              </a:r>
              <a:r>
                <a:rPr lang="ko-KR" altLang="en-US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로 크게 증가하여 </a:t>
              </a: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0.9728</a:t>
              </a:r>
              <a:r>
                <a:rPr lang="ko-KR" altLang="en-US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나왔다</a:t>
              </a:r>
              <a:r>
                <a:rPr lang="en-US" altLang="ko-KR" sz="1600" b="1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</a:p>
            <a:p>
              <a:pPr lvl="0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여러가지 항을 추가해본 결과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, </a:t>
              </a:r>
              <a:r>
                <a:rPr lang="ko-KR" altLang="en-US" sz="1600" b="1" u="sng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준특이행렬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유발 경우를 제외하고 가장 크게 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r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이 증가한 것은 </a:t>
              </a:r>
              <a:r>
                <a:rPr lang="en-US" altLang="ko-KR" sz="1600" b="1" u="sng" dirty="0" smtClean="0">
                  <a:solidFill>
                    <a:srgbClr val="FBC627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12</a:t>
              </a:r>
              <a:r>
                <a:rPr lang="ko-KR" altLang="en-US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였다</a:t>
              </a:r>
              <a:r>
                <a:rPr lang="en-US" altLang="ko-KR" sz="1600" b="1" u="sng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.</a:t>
              </a:r>
              <a:endParaRPr lang="en-US" altLang="ko-KR" sz="1600" u="sng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0" y="2341624"/>
            <a:ext cx="2095500" cy="2095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4" y="4600380"/>
            <a:ext cx="742950" cy="58102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62" y="2326648"/>
            <a:ext cx="2076450" cy="2085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774" y="4590855"/>
            <a:ext cx="733425" cy="5905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712" y="2302835"/>
            <a:ext cx="2143125" cy="2133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324" y="4588837"/>
            <a:ext cx="723900" cy="5619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6807" y="2197531"/>
            <a:ext cx="2295525" cy="2286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2825" y="4588837"/>
            <a:ext cx="762000" cy="57150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257175" y="3462142"/>
            <a:ext cx="1231965" cy="4050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282810" y="3462142"/>
            <a:ext cx="1231965" cy="4050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412670" y="3447659"/>
            <a:ext cx="1231965" cy="405008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666807" y="3311564"/>
            <a:ext cx="1343718" cy="631785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/>
          <p:cNvSpPr/>
          <p:nvPr/>
        </p:nvSpPr>
        <p:spPr>
          <a:xfrm rot="5400000">
            <a:off x="0" y="1483994"/>
            <a:ext cx="540000" cy="540000"/>
          </a:xfrm>
          <a:prstGeom prst="triangle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2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5873</TotalTime>
  <Words>1034</Words>
  <Application>Microsoft Office PowerPoint</Application>
  <PresentationFormat>화면 슬라이드 쇼(4:3)</PresentationFormat>
  <Paragraphs>168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08서울남산체 B</vt:lpstr>
      <vt:lpstr>08서울남산체 M</vt:lpstr>
      <vt:lpstr>KoPub돋움체 Light</vt:lpstr>
      <vt:lpstr>맑은 고딕</vt:lpstr>
      <vt:lpstr>휴먼둥근헤드라인</vt:lpstr>
      <vt:lpstr>Arial</vt:lpstr>
      <vt:lpstr>Calibri</vt:lpstr>
      <vt:lpstr>Calibri Light</vt:lpstr>
      <vt:lpstr>Century Gothic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피티위즈(주)</dc:creator>
  <cp:lastModifiedBy>김 진민</cp:lastModifiedBy>
  <cp:revision>348</cp:revision>
  <dcterms:created xsi:type="dcterms:W3CDTF">2016-02-24T04:27:43Z</dcterms:created>
  <dcterms:modified xsi:type="dcterms:W3CDTF">2020-12-18T20:32:04Z</dcterms:modified>
</cp:coreProperties>
</file>